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8" r:id="rId3"/>
    <p:sldId id="268" r:id="rId4"/>
    <p:sldId id="259" r:id="rId5"/>
    <p:sldId id="269" r:id="rId6"/>
    <p:sldId id="263" r:id="rId7"/>
    <p:sldId id="265" r:id="rId8"/>
    <p:sldId id="267" r:id="rId9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3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65BBC48F-F65B-4B94-89E8-C87C3AA951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6F7B2552-6A1B-4D7B-8828-A53034744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Noklikšķiniet, lai rediģētu šablona apakšvirsraksta stilu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3341472-3573-45E0-89A4-60CFF1B53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94BA7672-8AE2-4C57-97BB-67F527AD6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8B5AC556-0BD8-4A8B-B831-92174181A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535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C189F86-82A8-4B67-90BC-4D805EC5DB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8310C66D-DF64-46DF-ADC1-8C281E8F1B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4106E82-A1D2-44A7-96F5-CF2A98467E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4D7AFFCF-8F0C-493C-BA4C-7188B7E9B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EE2B183-5641-4086-9651-B5CFC8AF4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007887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A13F4FB1-49EF-4A15-A73D-89C6E1C72A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680E374F-D292-4FDF-AA1A-E053A3021A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D471E11B-4803-4C20-9E21-FCB7DF770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BC4ADE40-2F61-47AF-B9AA-23D0E2C9D9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A975353E-C168-446E-B027-0AC5788024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77750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BB414A2-4DD9-4121-9627-F8A1089B6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2E30153-4A8A-40F0-8C3B-C62FE382D2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4E483FB4-6052-43EF-9A22-43EFDFDC1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327BAECC-A104-476E-A54B-9F66A0B9F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3FD1253-3DF6-4F1C-8444-9575A64905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42125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401978B5-DA81-405B-ACCC-C822AD24E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20EAB00-CA2C-4FDD-8847-6624145C1D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18AB8CE0-AEBE-470D-BA8D-9CA425DCB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A371CD1-7442-4EB9-BEAE-11E9CA75C3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0C0E3FD0-6E91-4A0A-8A6D-46ECA4A2A3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8996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A431495-7F34-4E67-B848-13EE79457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2C0284B5-9416-4213-B917-A6D2A17AC5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C43EB17A-E081-4B24-A8D3-73A19AFE08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49F25838-1155-40D3-A73C-A8DF11BEAE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B7D5EF9C-54D4-4155-9EE4-C136265813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2FE2A3A3-898F-40EF-8179-6BAC42C38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51173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C4EFC6B-04C8-4AC1-99D0-58C4046BB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B6C7EF29-B0F2-442B-BB6D-07E813DC6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ABEAC788-2206-4002-A86F-3FE9492230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2932687F-373F-4C8A-8740-2C4F42ADAD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9AAEE95C-C498-47E8-AE65-8511AA2AAD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D63A9E87-E7BB-4E98-A61C-B3FB4073D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5B850DB0-841A-4AC6-9ECD-B0244EEC7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9C3C59DA-01EC-4619-86A1-47C7124DF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3009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C7E6ABE-0BE3-4DEA-A080-22C09B8C7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6D171960-88CA-4480-89B1-A3B02AD4E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BB587D93-C784-43F4-B36C-9492447698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6532DD11-ACAC-40B5-A60C-7DCD2B799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936418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3A83FAD5-B755-4D76-B73E-D95B75006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6863C3D7-E438-4159-BBDB-6FE303379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6B131B3-00E5-4A66-93B8-DA5335509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205446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0BF0044E-00DC-441E-A0BA-C6AF9ACC75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DE00CBC3-7637-4310-A7A2-C2271F6FA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DE44885F-C4B1-4F28-83C8-25DFC8EE68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9A85F8BC-1EF4-45BB-B647-0E072DB63E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A8E6DCC6-4928-4CA0-9A9D-E71CB58A5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4083B418-83C9-4D37-B9B5-6FB1E251B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04963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A0E7E96-7869-40D6-BB75-0E1CAA85F9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F6BCBDEC-88B4-4D04-936E-D2D23419D9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A588BE11-5CB6-49B1-BF20-994BAA4124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Noklikšķiniet, lai rediģētu šablona teksta stilus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CC840558-EFF7-4D1D-9EC1-1445C8B14E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C34C43BC-68E6-45F5-9591-D7026DEED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3733BBF0-4F1E-4221-9768-D115970DBD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951523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36A8B69A-ED41-40A1-BE72-F950901246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3B4648FD-F08F-4E61-8AEC-83DB6394C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AB7B85DC-C76D-4435-9A33-B80741984C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1F852-E9F3-4B96-A710-0B45A77B88BD}" type="datetimeFigureOut">
              <a:rPr lang="lv-LV" smtClean="0"/>
              <a:t>10.06.2022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CF84C111-0C96-4042-A7D9-111A6E5F18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E3DFE6E-0833-4478-B48C-5D68747298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3A62A4-8C57-468A-B873-D9CD205A5F73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4862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hyperlink" Target="https://actionpay.net/ref:NzI2MzEzODU2MTk3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jpg"/><Relationship Id="rId4" Type="http://schemas.openxmlformats.org/officeDocument/2006/relationships/image" Target="../media/image2.jf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6.png"/><Relationship Id="rId7" Type="http://schemas.openxmlformats.org/officeDocument/2006/relationships/hyperlink" Target="https://actionpay.net/ref:NzI2MzEzODU2MTk3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veliksbusiness.mozello.com/actionpay/" TargetMode="External"/><Relationship Id="rId3" Type="http://schemas.openxmlformats.org/officeDocument/2006/relationships/image" Target="../media/image21.jpg"/><Relationship Id="rId7" Type="http://schemas.openxmlformats.org/officeDocument/2006/relationships/image" Target="../media/image24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actionpayveliks@mail.lv" TargetMode="Externa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74A678C-8610-4865-8B2A-D13565E42C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655762"/>
          </a:xfrm>
        </p:spPr>
        <p:txBody>
          <a:bodyPr>
            <a:normAutofit/>
          </a:bodyPr>
          <a:lstStyle/>
          <a:p>
            <a:r>
              <a:rPr lang="az-Cyrl-AZ"/>
              <a:t>управлять действием</a:t>
            </a:r>
            <a:endParaRPr lang="lv-LV" dirty="0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6537EB3D-F34F-4274-865F-841F67E702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sz="6000" dirty="0">
                <a:latin typeface="Calibri Light" panose="020F0302020204030204" pitchFamily="34" charset="0"/>
                <a:cs typeface="Calibri Light" panose="020F0302020204030204" pitchFamily="34" charset="0"/>
              </a:rPr>
              <a:t>DRIVE THE ACTION</a:t>
            </a:r>
          </a:p>
          <a:p>
            <a:r>
              <a:rPr lang="en-US" dirty="0"/>
              <a:t>we Pay Attention to You and Your business needs</a:t>
            </a:r>
            <a:endParaRPr lang="lv-LV" dirty="0"/>
          </a:p>
        </p:txBody>
      </p:sp>
      <p:pic>
        <p:nvPicPr>
          <p:cNvPr id="5" name="Attēls 4">
            <a:hlinkClick r:id="rId2"/>
            <a:extLst>
              <a:ext uri="{FF2B5EF4-FFF2-40B4-BE49-F238E27FC236}">
                <a16:creationId xmlns:a16="http://schemas.microsoft.com/office/drawing/2014/main" id="{055E78C5-10AD-4929-92E3-69031BBD29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905" y="0"/>
            <a:ext cx="7574995" cy="17555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6082AC9-A91A-45D6-BC6A-9FDCF17EC1D1}"/>
              </a:ext>
            </a:extLst>
          </p:cNvPr>
          <p:cNvSpPr txBox="1"/>
          <p:nvPr/>
        </p:nvSpPr>
        <p:spPr>
          <a:xfrm>
            <a:off x="2208810" y="2778125"/>
            <a:ext cx="893024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/>
              <a:t>мы уделяем внимание вам и потребностям вашего бизнеса</a:t>
            </a:r>
            <a:endParaRPr lang="lv-LV" sz="2400" dirty="0"/>
          </a:p>
        </p:txBody>
      </p:sp>
      <p:pic>
        <p:nvPicPr>
          <p:cNvPr id="9" name="Attēls 8" descr="Attēls, kurā ir teksts&#10;&#10;Apraksts ģenerēts automātiski">
            <a:hlinkClick r:id="rId2"/>
            <a:extLst>
              <a:ext uri="{FF2B5EF4-FFF2-40B4-BE49-F238E27FC236}">
                <a16:creationId xmlns:a16="http://schemas.microsoft.com/office/drawing/2014/main" id="{D2730B71-5C68-4178-9040-E71BF20420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45037"/>
            <a:ext cx="2314575" cy="1981200"/>
          </a:xfrm>
          <a:prstGeom prst="rect">
            <a:avLst/>
          </a:prstGeom>
        </p:spPr>
      </p:pic>
      <p:pic>
        <p:nvPicPr>
          <p:cNvPr id="11" name="Attēls 10" descr="Attēls, kurā ir teksts&#10;&#10;Apraksts ģenerēts automātiski">
            <a:hlinkClick r:id="rId2"/>
            <a:extLst>
              <a:ext uri="{FF2B5EF4-FFF2-40B4-BE49-F238E27FC236}">
                <a16:creationId xmlns:a16="http://schemas.microsoft.com/office/drawing/2014/main" id="{55BBE2D3-1629-4C16-B915-BD68D7E9398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Gray">
          <a:xfrm>
            <a:off x="4852987" y="5002349"/>
            <a:ext cx="2486025" cy="1838325"/>
          </a:xfrm>
          <a:prstGeom prst="rect">
            <a:avLst/>
          </a:prstGeom>
        </p:spPr>
      </p:pic>
      <p:pic>
        <p:nvPicPr>
          <p:cNvPr id="13" name="Attēls 12">
            <a:hlinkClick r:id="rId2"/>
            <a:extLst>
              <a:ext uri="{FF2B5EF4-FFF2-40B4-BE49-F238E27FC236}">
                <a16:creationId xmlns:a16="http://schemas.microsoft.com/office/drawing/2014/main" id="{DA80BD01-A852-4796-A406-369A0823B7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5986" y="4984660"/>
            <a:ext cx="1856014" cy="1856014"/>
          </a:xfrm>
          <a:prstGeom prst="rect">
            <a:avLst/>
          </a:prstGeom>
        </p:spPr>
      </p:pic>
      <p:pic>
        <p:nvPicPr>
          <p:cNvPr id="4" name="Attēls 3">
            <a:hlinkClick r:id="rId2"/>
            <a:extLst>
              <a:ext uri="{FF2B5EF4-FFF2-40B4-BE49-F238E27FC236}">
                <a16:creationId xmlns:a16="http://schemas.microsoft.com/office/drawing/2014/main" id="{73108F88-BE37-4B05-86BD-82580B9237F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1293223" cy="1293223"/>
          </a:xfrm>
          <a:prstGeom prst="rect">
            <a:avLst/>
          </a:prstGeom>
        </p:spPr>
      </p:pic>
      <p:pic>
        <p:nvPicPr>
          <p:cNvPr id="6" name="Attēls 5">
            <a:hlinkClick r:id="rId2"/>
            <a:extLst>
              <a:ext uri="{FF2B5EF4-FFF2-40B4-BE49-F238E27FC236}">
                <a16:creationId xmlns:a16="http://schemas.microsoft.com/office/drawing/2014/main" id="{18F0299C-1129-4A67-B281-FC59C3C49E1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898776" y="-21626"/>
            <a:ext cx="1293223" cy="129322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A1F26E3-9645-4BFA-85AE-1D31AED39630}"/>
              </a:ext>
            </a:extLst>
          </p:cNvPr>
          <p:cNvSpPr txBox="1"/>
          <p:nvPr/>
        </p:nvSpPr>
        <p:spPr>
          <a:xfrm>
            <a:off x="0" y="3200230"/>
            <a:ext cx="1194657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2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251862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8801394-BD04-4C38-BFD7-FC6ABBB5B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ABOUT US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1B2B68C-36E6-47CD-99D0-3FB96CFAB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ctr"/>
            <a:r>
              <a:rPr lang="en-US" sz="3600" b="1" i="0" dirty="0">
                <a:solidFill>
                  <a:srgbClr val="1B1B1B"/>
                </a:solidFill>
                <a:effectLst/>
                <a:latin typeface="Exo2-SemiBold-MonoDig"/>
              </a:rPr>
              <a:t>Actionpay</a:t>
            </a:r>
            <a:r>
              <a:rPr lang="en-US" sz="3600" b="0" i="0" dirty="0">
                <a:solidFill>
                  <a:srgbClr val="1B1B1B"/>
                </a:solidFill>
                <a:effectLst/>
                <a:latin typeface="Exo2-Regular-MonoDig"/>
              </a:rPr>
              <a:t> is a global pay per action company that focuses on growing revenue for advertisers and publishers. Our technology exceeds industry standards.</a:t>
            </a:r>
          </a:p>
          <a:p>
            <a:pPr algn="ctr"/>
            <a:r>
              <a:rPr lang="en-US" sz="3600" b="1" i="0" dirty="0">
                <a:solidFill>
                  <a:srgbClr val="1B1B1B"/>
                </a:solidFill>
                <a:effectLst/>
                <a:latin typeface="Exo2-SemiBold-MonoDig"/>
              </a:rPr>
              <a:t>Actionpay</a:t>
            </a:r>
            <a:r>
              <a:rPr lang="en-US" sz="3600" b="0" i="0" dirty="0">
                <a:solidFill>
                  <a:srgbClr val="1B1B1B"/>
                </a:solidFill>
                <a:effectLst/>
                <a:latin typeface="Exo2-Regular-MonoDig"/>
              </a:rPr>
              <a:t> creates a marketplace for optimal delivery of quality offers and traffic by partnering with valuable advertisers and top performing publishers.</a:t>
            </a:r>
          </a:p>
          <a:p>
            <a:pPr algn="ctr"/>
            <a:r>
              <a:rPr lang="en-US" sz="3600" b="0" i="0" dirty="0">
                <a:solidFill>
                  <a:srgbClr val="1B1B1B"/>
                </a:solidFill>
                <a:effectLst/>
                <a:latin typeface="Exo2-Regular-MonoDig"/>
              </a:rPr>
              <a:t>Here at </a:t>
            </a:r>
            <a:r>
              <a:rPr lang="en-US" sz="3600" b="1" i="0" dirty="0">
                <a:solidFill>
                  <a:srgbClr val="1B1B1B"/>
                </a:solidFill>
                <a:effectLst/>
                <a:latin typeface="Exo2-SemiBold-MonoDig"/>
              </a:rPr>
              <a:t>Actionpay</a:t>
            </a:r>
            <a:r>
              <a:rPr lang="en-US" sz="3600" b="0" i="0" dirty="0">
                <a:solidFill>
                  <a:srgbClr val="1B1B1B"/>
                </a:solidFill>
                <a:effectLst/>
                <a:latin typeface="Exo2-Regular-MonoDig"/>
              </a:rPr>
              <a:t> — we Pay Attention to You and Your business needs.</a:t>
            </a:r>
          </a:p>
          <a:p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03B5771E-1F06-445F-9770-405738AAB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1551" y="0"/>
            <a:ext cx="1670449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853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8801394-BD04-4C38-BFD7-FC6ABBB5B1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b="1" dirty="0"/>
              <a:t>ABOUT US</a:t>
            </a: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11B2B68C-36E6-47CD-99D0-3FB96CFAB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sz="3600" b="1" i="0" dirty="0">
                <a:solidFill>
                  <a:srgbClr val="1B1B1B"/>
                </a:solidFill>
                <a:effectLst/>
                <a:latin typeface="Exo2-SemiBold-MonoDig"/>
              </a:rPr>
              <a:t>Actionpay</a:t>
            </a:r>
            <a:r>
              <a:rPr lang="ru-RU" sz="3600" i="0" dirty="0">
                <a:solidFill>
                  <a:srgbClr val="1B1B1B"/>
                </a:solidFill>
                <a:effectLst/>
                <a:latin typeface="Exo2-SemiBold-MonoDig"/>
              </a:rPr>
              <a:t> – это глобальная компания с оплатой за действие, которая фокусируется на увеличении доходов рекламодателей и издателей. Наша технология превосходит отраслевые стандарты.</a:t>
            </a:r>
            <a:endParaRPr lang="lv-LV" sz="3600" i="0" dirty="0">
              <a:solidFill>
                <a:srgbClr val="1B1B1B"/>
              </a:solidFill>
              <a:effectLst/>
              <a:latin typeface="Exo2-SemiBold-MonoDig"/>
            </a:endParaRPr>
          </a:p>
          <a:p>
            <a:pPr algn="ctr"/>
            <a:r>
              <a:rPr lang="ru-RU" sz="3600" b="1" i="0" dirty="0">
                <a:solidFill>
                  <a:srgbClr val="1B1B1B"/>
                </a:solidFill>
                <a:effectLst/>
                <a:latin typeface="Exo2-SemiBold-MonoDig"/>
              </a:rPr>
              <a:t>Actionpay</a:t>
            </a:r>
            <a:r>
              <a:rPr lang="ru-RU" sz="3600" i="0" dirty="0">
                <a:solidFill>
                  <a:srgbClr val="1B1B1B"/>
                </a:solidFill>
                <a:effectLst/>
                <a:latin typeface="Exo2-SemiBold-MonoDig"/>
              </a:rPr>
              <a:t> создает рынок для оптимального предоставления качественных предложений и трафика, сотрудничая с ценными рекламодателями и наиболее эффективными издателями.</a:t>
            </a:r>
            <a:endParaRPr lang="lv-LV" sz="3600" i="0" dirty="0">
              <a:solidFill>
                <a:srgbClr val="1B1B1B"/>
              </a:solidFill>
              <a:effectLst/>
              <a:latin typeface="Exo2-SemiBold-MonoDig"/>
            </a:endParaRPr>
          </a:p>
          <a:p>
            <a:pPr algn="ctr"/>
            <a:r>
              <a:rPr lang="ru-RU" sz="3600" i="0" dirty="0">
                <a:solidFill>
                  <a:srgbClr val="1B1B1B"/>
                </a:solidFill>
                <a:effectLst/>
                <a:latin typeface="Exo2-SemiBold-MonoDig"/>
              </a:rPr>
              <a:t>Здесь, в </a:t>
            </a:r>
            <a:r>
              <a:rPr lang="ru-RU" sz="3600" b="1" i="0" dirty="0">
                <a:solidFill>
                  <a:srgbClr val="1B1B1B"/>
                </a:solidFill>
                <a:effectLst/>
                <a:latin typeface="Exo2-SemiBold-MonoDig"/>
              </a:rPr>
              <a:t>Actionpay</a:t>
            </a:r>
            <a:r>
              <a:rPr lang="ru-RU" sz="3600" i="0" dirty="0">
                <a:solidFill>
                  <a:srgbClr val="1B1B1B"/>
                </a:solidFill>
                <a:effectLst/>
                <a:latin typeface="Exo2-SemiBold-MonoDig"/>
              </a:rPr>
              <a:t> – мы обращаем внимание на вас и потребности вашего бизнеса.</a:t>
            </a:r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03B5771E-1F06-445F-9770-405738AAB5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21551" y="0"/>
            <a:ext cx="1670449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5285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C8B101F-51D5-4543-A06F-9BBA534A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AREAS OF OUR SERVICES</a:t>
            </a:r>
          </a:p>
        </p:txBody>
      </p:sp>
      <p:graphicFrame>
        <p:nvGraphicFramePr>
          <p:cNvPr id="4" name="Tabula 4">
            <a:extLst>
              <a:ext uri="{FF2B5EF4-FFF2-40B4-BE49-F238E27FC236}">
                <a16:creationId xmlns:a16="http://schemas.microsoft.com/office/drawing/2014/main" id="{3C5F7A9E-032A-4812-882B-7CD1AAA6AB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6702623"/>
              </p:ext>
            </p:extLst>
          </p:nvPr>
        </p:nvGraphicFramePr>
        <p:xfrm>
          <a:off x="83127" y="1825625"/>
          <a:ext cx="12017828" cy="1371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4457">
                  <a:extLst>
                    <a:ext uri="{9D8B030D-6E8A-4147-A177-3AD203B41FA5}">
                      <a16:colId xmlns:a16="http://schemas.microsoft.com/office/drawing/2014/main" val="1274316491"/>
                    </a:ext>
                  </a:extLst>
                </a:gridCol>
                <a:gridCol w="3004457">
                  <a:extLst>
                    <a:ext uri="{9D8B030D-6E8A-4147-A177-3AD203B41FA5}">
                      <a16:colId xmlns:a16="http://schemas.microsoft.com/office/drawing/2014/main" val="3513493416"/>
                    </a:ext>
                  </a:extLst>
                </a:gridCol>
                <a:gridCol w="3004457">
                  <a:extLst>
                    <a:ext uri="{9D8B030D-6E8A-4147-A177-3AD203B41FA5}">
                      <a16:colId xmlns:a16="http://schemas.microsoft.com/office/drawing/2014/main" val="705845612"/>
                    </a:ext>
                  </a:extLst>
                </a:gridCol>
                <a:gridCol w="3004457">
                  <a:extLst>
                    <a:ext uri="{9D8B030D-6E8A-4147-A177-3AD203B41FA5}">
                      <a16:colId xmlns:a16="http://schemas.microsoft.com/office/drawing/2014/main" val="13795501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lv-LV" sz="4000" dirty="0"/>
                        <a:t>Auto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800" dirty="0" err="1"/>
                        <a:t>Banks</a:t>
                      </a:r>
                      <a:r>
                        <a:rPr lang="lv-LV" sz="2800" dirty="0"/>
                        <a:t> </a:t>
                      </a:r>
                      <a:r>
                        <a:rPr lang="lv-LV" sz="2800" dirty="0" err="1"/>
                        <a:t>and</a:t>
                      </a:r>
                      <a:r>
                        <a:rPr lang="lv-LV" sz="2800" dirty="0"/>
                        <a:t> </a:t>
                      </a:r>
                      <a:r>
                        <a:rPr lang="lv-LV" sz="2800" dirty="0" err="1"/>
                        <a:t>finance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400" dirty="0"/>
                        <a:t>E-</a:t>
                      </a:r>
                      <a:r>
                        <a:rPr lang="lv-LV" sz="2400" dirty="0" err="1"/>
                        <a:t>commerce</a:t>
                      </a:r>
                      <a:endParaRPr lang="az-Cyrl-AZ" sz="2400" dirty="0"/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600" dirty="0" err="1"/>
                        <a:t>Education</a:t>
                      </a:r>
                      <a:endParaRPr lang="lv-LV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66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lv-LV" sz="3600" dirty="0"/>
                        <a:t>Online </a:t>
                      </a:r>
                      <a:r>
                        <a:rPr lang="lv-LV" sz="3600" dirty="0" err="1"/>
                        <a:t>games</a:t>
                      </a:r>
                      <a:endParaRPr lang="lv-LV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2000" dirty="0"/>
                        <a:t>Mobile </a:t>
                      </a:r>
                      <a:r>
                        <a:rPr lang="lv-LV" sz="2000" dirty="0" err="1"/>
                        <a:t>apps</a:t>
                      </a:r>
                      <a:endParaRPr lang="lv-LV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200" dirty="0" err="1"/>
                        <a:t>Real</a:t>
                      </a:r>
                      <a:r>
                        <a:rPr lang="lv-LV" sz="3200" dirty="0"/>
                        <a:t> </a:t>
                      </a:r>
                      <a:r>
                        <a:rPr lang="lv-LV" sz="3200" dirty="0" err="1"/>
                        <a:t>estate</a:t>
                      </a:r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3600" dirty="0" err="1"/>
                        <a:t>Travel</a:t>
                      </a:r>
                      <a:endParaRPr lang="lv-LV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991430"/>
                  </a:ext>
                </a:extLst>
              </a:tr>
            </a:tbl>
          </a:graphicData>
        </a:graphic>
      </p:graphicFrame>
      <p:pic>
        <p:nvPicPr>
          <p:cNvPr id="5" name="Attēls 4">
            <a:extLst>
              <a:ext uri="{FF2B5EF4-FFF2-40B4-BE49-F238E27FC236}">
                <a16:creationId xmlns:a16="http://schemas.microsoft.com/office/drawing/2014/main" id="{E2913123-C34F-4DBE-B34F-18304DAC3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469" y="3428999"/>
            <a:ext cx="11326931" cy="3256809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76173AEF-FAF2-43A2-B925-3BB459CBC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8575" y="0"/>
            <a:ext cx="1670449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9197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C8B101F-51D5-4543-A06F-9BBA534AA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z-Cyrl-AZ" dirty="0"/>
              <a:t>ОБЛАСТИ НАШИХ УСЛУГ</a:t>
            </a:r>
            <a:endParaRPr lang="lv-LV" dirty="0"/>
          </a:p>
        </p:txBody>
      </p:sp>
      <p:graphicFrame>
        <p:nvGraphicFramePr>
          <p:cNvPr id="4" name="Tabula 4">
            <a:extLst>
              <a:ext uri="{FF2B5EF4-FFF2-40B4-BE49-F238E27FC236}">
                <a16:creationId xmlns:a16="http://schemas.microsoft.com/office/drawing/2014/main" id="{3C5F7A9E-032A-4812-882B-7CD1AAA6AB3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166421"/>
              </p:ext>
            </p:extLst>
          </p:nvPr>
        </p:nvGraphicFramePr>
        <p:xfrm>
          <a:off x="83127" y="1825625"/>
          <a:ext cx="12017828" cy="1737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4457">
                  <a:extLst>
                    <a:ext uri="{9D8B030D-6E8A-4147-A177-3AD203B41FA5}">
                      <a16:colId xmlns:a16="http://schemas.microsoft.com/office/drawing/2014/main" val="1274316491"/>
                    </a:ext>
                  </a:extLst>
                </a:gridCol>
                <a:gridCol w="3004457">
                  <a:extLst>
                    <a:ext uri="{9D8B030D-6E8A-4147-A177-3AD203B41FA5}">
                      <a16:colId xmlns:a16="http://schemas.microsoft.com/office/drawing/2014/main" val="3513493416"/>
                    </a:ext>
                  </a:extLst>
                </a:gridCol>
                <a:gridCol w="3004457">
                  <a:extLst>
                    <a:ext uri="{9D8B030D-6E8A-4147-A177-3AD203B41FA5}">
                      <a16:colId xmlns:a16="http://schemas.microsoft.com/office/drawing/2014/main" val="705845612"/>
                    </a:ext>
                  </a:extLst>
                </a:gridCol>
                <a:gridCol w="3004457">
                  <a:extLst>
                    <a:ext uri="{9D8B030D-6E8A-4147-A177-3AD203B41FA5}">
                      <a16:colId xmlns:a16="http://schemas.microsoft.com/office/drawing/2014/main" val="137955018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az-Cyrl-AZ" sz="4000" dirty="0"/>
                        <a:t>Авто</a:t>
                      </a:r>
                      <a:endParaRPr lang="lv-LV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sz="2800" dirty="0"/>
                        <a:t>Банки и финансы</a:t>
                      </a:r>
                      <a:endParaRPr lang="lv-LV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sz="2400" dirty="0"/>
                        <a:t>Электронная коммерция</a:t>
                      </a:r>
                    </a:p>
                    <a:p>
                      <a:endParaRPr lang="lv-LV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sz="3600" dirty="0"/>
                        <a:t>Образование</a:t>
                      </a:r>
                      <a:endParaRPr lang="lv-LV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4266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az-Cyrl-AZ" sz="3600" dirty="0"/>
                        <a:t>Онлайн игры</a:t>
                      </a:r>
                      <a:endParaRPr lang="lv-LV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sz="2000" dirty="0"/>
                        <a:t>Мобильные приложения</a:t>
                      </a:r>
                      <a:endParaRPr lang="lv-LV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sz="3200" dirty="0"/>
                        <a:t>Недвижимость</a:t>
                      </a:r>
                      <a:endParaRPr lang="lv-LV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az-Cyrl-AZ" sz="3600" dirty="0"/>
                        <a:t>Путешествия</a:t>
                      </a:r>
                      <a:endParaRPr lang="lv-LV" sz="3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30991430"/>
                  </a:ext>
                </a:extLst>
              </a:tr>
            </a:tbl>
          </a:graphicData>
        </a:graphic>
      </p:graphicFrame>
      <p:pic>
        <p:nvPicPr>
          <p:cNvPr id="5" name="Attēls 4">
            <a:extLst>
              <a:ext uri="{FF2B5EF4-FFF2-40B4-BE49-F238E27FC236}">
                <a16:creationId xmlns:a16="http://schemas.microsoft.com/office/drawing/2014/main" id="{E2913123-C34F-4DBE-B34F-18304DAC3DE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6469" y="3428999"/>
            <a:ext cx="11326931" cy="3256809"/>
          </a:xfrm>
          <a:prstGeom prst="rect">
            <a:avLst/>
          </a:prstGeom>
        </p:spPr>
      </p:pic>
      <p:pic>
        <p:nvPicPr>
          <p:cNvPr id="3" name="Attēls 2">
            <a:extLst>
              <a:ext uri="{FF2B5EF4-FFF2-40B4-BE49-F238E27FC236}">
                <a16:creationId xmlns:a16="http://schemas.microsoft.com/office/drawing/2014/main" id="{76173AEF-FAF2-43A2-B925-3BB459CBC1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18575" y="0"/>
            <a:ext cx="1670449" cy="938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784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E4216A9-B7A5-4C96-AD4A-59C285456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v-LV" dirty="0"/>
              <a:t>OUR CLIENTS / </a:t>
            </a:r>
            <a:r>
              <a:rPr lang="az-Cyrl-AZ" dirty="0"/>
              <a:t>НАШИ КЛИЕНТЫ</a:t>
            </a:r>
            <a:endParaRPr lang="lv-LV" dirty="0"/>
          </a:p>
        </p:txBody>
      </p:sp>
      <p:graphicFrame>
        <p:nvGraphicFramePr>
          <p:cNvPr id="7" name="Tabula 7">
            <a:extLst>
              <a:ext uri="{FF2B5EF4-FFF2-40B4-BE49-F238E27FC236}">
                <a16:creationId xmlns:a16="http://schemas.microsoft.com/office/drawing/2014/main" id="{38C8720C-EA8E-4773-8C7E-CD74E003474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2707970"/>
              </p:ext>
            </p:extLst>
          </p:nvPr>
        </p:nvGraphicFramePr>
        <p:xfrm>
          <a:off x="142505" y="1350611"/>
          <a:ext cx="11910950" cy="53470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910950">
                  <a:extLst>
                    <a:ext uri="{9D8B030D-6E8A-4147-A177-3AD203B41FA5}">
                      <a16:colId xmlns:a16="http://schemas.microsoft.com/office/drawing/2014/main" val="3613293935"/>
                    </a:ext>
                  </a:extLst>
                </a:gridCol>
              </a:tblGrid>
              <a:tr h="1782357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4584091"/>
                  </a:ext>
                </a:extLst>
              </a:tr>
              <a:tr h="1782357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2103362"/>
                  </a:ext>
                </a:extLst>
              </a:tr>
              <a:tr h="1782357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2425002"/>
                  </a:ext>
                </a:extLst>
              </a:tr>
            </a:tbl>
          </a:graphicData>
        </a:graphic>
      </p:graphicFrame>
      <p:pic>
        <p:nvPicPr>
          <p:cNvPr id="9" name="Attēls 8">
            <a:extLst>
              <a:ext uri="{FF2B5EF4-FFF2-40B4-BE49-F238E27FC236}">
                <a16:creationId xmlns:a16="http://schemas.microsoft.com/office/drawing/2014/main" id="{C616EBF6-9971-4064-963E-B7291C229B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5" y="3185946"/>
            <a:ext cx="2724150" cy="1676400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6A6F6F5D-EA10-46EA-B2FD-ECBDF9D12A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62695" y="3185946"/>
            <a:ext cx="2725148" cy="1676545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CE69485E-12CA-42B6-B4CA-747616E8E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803" y="3185801"/>
            <a:ext cx="2725148" cy="1676545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E6EE6C50-BBC2-4998-BE99-26CD2641B5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8033" y="3185801"/>
            <a:ext cx="2725148" cy="1676545"/>
          </a:xfrm>
          <a:prstGeom prst="rect">
            <a:avLst/>
          </a:prstGeom>
        </p:spPr>
      </p:pic>
      <p:pic>
        <p:nvPicPr>
          <p:cNvPr id="14" name="Attēls 13">
            <a:extLst>
              <a:ext uri="{FF2B5EF4-FFF2-40B4-BE49-F238E27FC236}">
                <a16:creationId xmlns:a16="http://schemas.microsoft.com/office/drawing/2014/main" id="{1FE8F802-48F1-48DF-93E7-4F84F57F6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91995" y="1350465"/>
            <a:ext cx="2857500" cy="1835336"/>
          </a:xfrm>
          <a:prstGeom prst="rect">
            <a:avLst/>
          </a:prstGeom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7D3FEE57-7888-4317-B38E-AD5132AD6F1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8763" y="1353374"/>
            <a:ext cx="2859272" cy="1832281"/>
          </a:xfrm>
          <a:prstGeom prst="rect">
            <a:avLst/>
          </a:prstGeom>
        </p:spPr>
      </p:pic>
      <p:pic>
        <p:nvPicPr>
          <p:cNvPr id="16" name="Attēls 15">
            <a:extLst>
              <a:ext uri="{FF2B5EF4-FFF2-40B4-BE49-F238E27FC236}">
                <a16:creationId xmlns:a16="http://schemas.microsoft.com/office/drawing/2014/main" id="{2C6E7216-F91E-4B67-B848-0DD38A862D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65531" y="1350464"/>
            <a:ext cx="2859272" cy="1832281"/>
          </a:xfrm>
          <a:prstGeom prst="rect">
            <a:avLst/>
          </a:prstGeom>
        </p:spPr>
      </p:pic>
      <p:pic>
        <p:nvPicPr>
          <p:cNvPr id="17" name="Attēls 16">
            <a:extLst>
              <a:ext uri="{FF2B5EF4-FFF2-40B4-BE49-F238E27FC236}">
                <a16:creationId xmlns:a16="http://schemas.microsoft.com/office/drawing/2014/main" id="{6ED5537A-85C7-4717-9A50-9E9DFB5FB4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3061" y="1350465"/>
            <a:ext cx="2859272" cy="1832280"/>
          </a:xfrm>
          <a:prstGeom prst="rect">
            <a:avLst/>
          </a:prstGeom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A6035091-8CFC-4D5C-B8C8-947F8BE2C3E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06370" y="4789693"/>
            <a:ext cx="2143125" cy="2143125"/>
          </a:xfrm>
          <a:prstGeom prst="rect">
            <a:avLst/>
          </a:prstGeom>
        </p:spPr>
      </p:pic>
      <p:pic>
        <p:nvPicPr>
          <p:cNvPr id="20" name="Attēls 19">
            <a:extLst>
              <a:ext uri="{FF2B5EF4-FFF2-40B4-BE49-F238E27FC236}">
                <a16:creationId xmlns:a16="http://schemas.microsoft.com/office/drawing/2014/main" id="{09A8FF06-1EB8-4345-974D-DCB71B53BC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16194" y="4789547"/>
            <a:ext cx="2145978" cy="2139881"/>
          </a:xfrm>
          <a:prstGeom prst="rect">
            <a:avLst/>
          </a:prstGeom>
        </p:spPr>
      </p:pic>
      <p:pic>
        <p:nvPicPr>
          <p:cNvPr id="21" name="Attēls 20">
            <a:extLst>
              <a:ext uri="{FF2B5EF4-FFF2-40B4-BE49-F238E27FC236}">
                <a16:creationId xmlns:a16="http://schemas.microsoft.com/office/drawing/2014/main" id="{040A0412-E178-4DE9-9E8F-0A4A5CC7EA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28871" y="4791252"/>
            <a:ext cx="2145978" cy="2139881"/>
          </a:xfrm>
          <a:prstGeom prst="rect">
            <a:avLst/>
          </a:prstGeom>
        </p:spPr>
      </p:pic>
      <p:pic>
        <p:nvPicPr>
          <p:cNvPr id="22" name="Attēls 21">
            <a:extLst>
              <a:ext uri="{FF2B5EF4-FFF2-40B4-BE49-F238E27FC236}">
                <a16:creationId xmlns:a16="http://schemas.microsoft.com/office/drawing/2014/main" id="{67E3AAE7-35F2-401F-8746-533426DB58D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80913" y="4788196"/>
            <a:ext cx="2145978" cy="2139881"/>
          </a:xfrm>
          <a:prstGeom prst="rect">
            <a:avLst/>
          </a:prstGeom>
        </p:spPr>
      </p:pic>
      <p:pic>
        <p:nvPicPr>
          <p:cNvPr id="23" name="Attēls 22">
            <a:extLst>
              <a:ext uri="{FF2B5EF4-FFF2-40B4-BE49-F238E27FC236}">
                <a16:creationId xmlns:a16="http://schemas.microsoft.com/office/drawing/2014/main" id="{E4629F86-5907-4D48-BB55-104B217F3F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58091" y="4784995"/>
            <a:ext cx="2145978" cy="2139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459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E09061B-5E5D-4134-917E-3337450D9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JOIN THE PROJECT                         </a:t>
            </a:r>
            <a:r>
              <a:rPr lang="az-Cyrl-AZ" dirty="0"/>
              <a:t>ПРИСОЕДИНЯЙТЕСЬ К ПРОЕКТУ</a:t>
            </a:r>
            <a:endParaRPr lang="lv-LV" dirty="0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FE5D954C-ACE3-4603-A50B-D8BD0B935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lv-LV" dirty="0"/>
          </a:p>
          <a:p>
            <a:endParaRPr lang="lv-LV" dirty="0"/>
          </a:p>
          <a:p>
            <a:endParaRPr lang="lv-LV" dirty="0"/>
          </a:p>
          <a:p>
            <a:pPr marL="0" indent="0">
              <a:buNone/>
            </a:pPr>
            <a:endParaRPr lang="lv-LV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80853B0B-826C-410F-B6BA-A1465837F7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83858" y="1690688"/>
            <a:ext cx="1543050" cy="2971800"/>
          </a:xfrm>
          <a:prstGeom prst="rect">
            <a:avLst/>
          </a:prstGeom>
        </p:spPr>
      </p:pic>
      <p:graphicFrame>
        <p:nvGraphicFramePr>
          <p:cNvPr id="11" name="Tabula 11">
            <a:extLst>
              <a:ext uri="{FF2B5EF4-FFF2-40B4-BE49-F238E27FC236}">
                <a16:creationId xmlns:a16="http://schemas.microsoft.com/office/drawing/2014/main" id="{FF132863-EA93-4DF8-BE87-B9386C2F8B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7697537"/>
              </p:ext>
            </p:extLst>
          </p:nvPr>
        </p:nvGraphicFramePr>
        <p:xfrm>
          <a:off x="96322" y="3428999"/>
          <a:ext cx="9962078" cy="317368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62078">
                  <a:extLst>
                    <a:ext uri="{9D8B030D-6E8A-4147-A177-3AD203B41FA5}">
                      <a16:colId xmlns:a16="http://schemas.microsoft.com/office/drawing/2014/main" val="1987490724"/>
                    </a:ext>
                  </a:extLst>
                </a:gridCol>
              </a:tblGrid>
              <a:tr h="3173681"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9366653"/>
                  </a:ext>
                </a:extLst>
              </a:tr>
            </a:tbl>
          </a:graphicData>
        </a:graphic>
      </p:graphicFrame>
      <p:pic>
        <p:nvPicPr>
          <p:cNvPr id="13" name="Attēls 12">
            <a:extLst>
              <a:ext uri="{FF2B5EF4-FFF2-40B4-BE49-F238E27FC236}">
                <a16:creationId xmlns:a16="http://schemas.microsoft.com/office/drawing/2014/main" id="{F4E216D6-E210-4AC6-927C-52A5E8BE41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30" y="3428999"/>
            <a:ext cx="3173681" cy="3173681"/>
          </a:xfrm>
          <a:prstGeom prst="rect">
            <a:avLst/>
          </a:prstGeom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FDFC0C75-4365-4EF5-BB18-A53EDE28BFD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2311" y="3428999"/>
            <a:ext cx="5157230" cy="3173680"/>
          </a:xfrm>
          <a:prstGeom prst="rect">
            <a:avLst/>
          </a:prstGeom>
        </p:spPr>
      </p:pic>
      <p:pic>
        <p:nvPicPr>
          <p:cNvPr id="17" name="Attēls 16">
            <a:extLst>
              <a:ext uri="{FF2B5EF4-FFF2-40B4-BE49-F238E27FC236}">
                <a16:creationId xmlns:a16="http://schemas.microsoft.com/office/drawing/2014/main" id="{0F07E85A-2ED0-492B-88B7-CEDDBD29AD2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7030" y="3428998"/>
            <a:ext cx="1669711" cy="935038"/>
          </a:xfrm>
          <a:prstGeom prst="rect">
            <a:avLst/>
          </a:prstGeom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C82F8DB3-564A-4071-9171-52B2637284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6509" y="4364036"/>
            <a:ext cx="1670449" cy="938865"/>
          </a:xfrm>
          <a:prstGeom prst="rect">
            <a:avLst/>
          </a:prstGeom>
        </p:spPr>
      </p:pic>
      <p:pic>
        <p:nvPicPr>
          <p:cNvPr id="19" name="Attēls 18">
            <a:extLst>
              <a:ext uri="{FF2B5EF4-FFF2-40B4-BE49-F238E27FC236}">
                <a16:creationId xmlns:a16="http://schemas.microsoft.com/office/drawing/2014/main" id="{843C1BE3-8A10-4C64-BAC5-FED9A16F93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13746" y="5299073"/>
            <a:ext cx="1670449" cy="938865"/>
          </a:xfrm>
          <a:prstGeom prst="rect">
            <a:avLst/>
          </a:prstGeom>
        </p:spPr>
      </p:pic>
      <p:pic>
        <p:nvPicPr>
          <p:cNvPr id="8" name="Picture 7" descr="A red sign with white text&#10;&#10;Description automatically generated with medium confidence">
            <a:hlinkClick r:id="rId7"/>
            <a:extLst>
              <a:ext uri="{FF2B5EF4-FFF2-40B4-BE49-F238E27FC236}">
                <a16:creationId xmlns:a16="http://schemas.microsoft.com/office/drawing/2014/main" id="{4410B715-1140-4A89-90F9-DE8D5DDF9D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578" y="1550987"/>
            <a:ext cx="2619375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197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10BAB90-A0F0-4C3E-9587-921141276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 err="1"/>
              <a:t>Contact</a:t>
            </a:r>
            <a:r>
              <a:rPr lang="lv-LV" dirty="0"/>
              <a:t> i</a:t>
            </a:r>
            <a:r>
              <a:rPr lang="lv-LV"/>
              <a:t>nformation</a:t>
            </a:r>
            <a:endParaRPr lang="lv-LV" dirty="0"/>
          </a:p>
        </p:txBody>
      </p:sp>
      <p:pic>
        <p:nvPicPr>
          <p:cNvPr id="5" name="Satura vietturis 4">
            <a:extLst>
              <a:ext uri="{FF2B5EF4-FFF2-40B4-BE49-F238E27FC236}">
                <a16:creationId xmlns:a16="http://schemas.microsoft.com/office/drawing/2014/main" id="{13FD64C4-1CA2-4688-B90C-0769EA0CE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6050"/>
            <a:ext cx="3143250" cy="1428750"/>
          </a:xfrm>
        </p:spPr>
      </p:pic>
      <p:pic>
        <p:nvPicPr>
          <p:cNvPr id="7" name="Attēls 6" descr="Attēls, kurā ir vīrietis, persona, pozēšana, smaidošs&#10;&#10;Apraksts ģenerēts automātiski">
            <a:extLst>
              <a:ext uri="{FF2B5EF4-FFF2-40B4-BE49-F238E27FC236}">
                <a16:creationId xmlns:a16="http://schemas.microsoft.com/office/drawing/2014/main" id="{8D9D8D41-3E5A-4833-BF72-F982DB0C0FD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1072" y="0"/>
            <a:ext cx="1730928" cy="2593536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E0A60527-4DF9-4AF6-AF1D-4A9BBFD2A3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3543" y="2357437"/>
            <a:ext cx="1207325" cy="12073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9E580F6-0196-45AC-9C21-FDC8655DAFB6}"/>
              </a:ext>
            </a:extLst>
          </p:cNvPr>
          <p:cNvSpPr txBox="1"/>
          <p:nvPr/>
        </p:nvSpPr>
        <p:spPr>
          <a:xfrm>
            <a:off x="1239115" y="2503899"/>
            <a:ext cx="513793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400" dirty="0"/>
              <a:t>+371 29196580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6BC05C7E-FAA0-4C52-A397-EE6564EA82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392" y="3614586"/>
            <a:ext cx="1226723" cy="122672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B4D648D-E0D3-4397-8ABB-E97079C0E486}"/>
              </a:ext>
            </a:extLst>
          </p:cNvPr>
          <p:cNvSpPr txBox="1"/>
          <p:nvPr/>
        </p:nvSpPr>
        <p:spPr>
          <a:xfrm>
            <a:off x="1460665" y="4263242"/>
            <a:ext cx="589016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4000">
                <a:hlinkClick r:id="rId6"/>
              </a:rPr>
              <a:t>actionpayveliks@mail.lv</a:t>
            </a:r>
            <a:r>
              <a:rPr lang="lv-LV" sz="4000"/>
              <a:t> </a:t>
            </a:r>
            <a:endParaRPr lang="lv-LV" sz="4000" dirty="0"/>
          </a:p>
        </p:txBody>
      </p:sp>
      <p:pic>
        <p:nvPicPr>
          <p:cNvPr id="13" name="Attēls 12">
            <a:extLst>
              <a:ext uri="{FF2B5EF4-FFF2-40B4-BE49-F238E27FC236}">
                <a16:creationId xmlns:a16="http://schemas.microsoft.com/office/drawing/2014/main" id="{6CE97424-5FE6-40B2-9B14-279D6BAB8CA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43543" y="4855843"/>
            <a:ext cx="1538345" cy="1538345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722711EA-82E9-42E9-8560-96B2F32477FF}"/>
              </a:ext>
            </a:extLst>
          </p:cNvPr>
          <p:cNvSpPr txBox="1"/>
          <p:nvPr/>
        </p:nvSpPr>
        <p:spPr>
          <a:xfrm>
            <a:off x="1447589" y="5661228"/>
            <a:ext cx="61217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2400" dirty="0">
                <a:hlinkClick r:id="rId8"/>
              </a:rPr>
              <a:t>https://veliksbusiness.mozello.com/actionpay/</a:t>
            </a:r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10871341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457</TotalTime>
  <Words>211</Words>
  <Application>Microsoft Office PowerPoint</Application>
  <PresentationFormat>Widescreen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Calibri Light</vt:lpstr>
      <vt:lpstr>Exo2-Regular-MonoDig</vt:lpstr>
      <vt:lpstr>Exo2-SemiBold-MonoDig</vt:lpstr>
      <vt:lpstr>Office dizains</vt:lpstr>
      <vt:lpstr>управлять действием</vt:lpstr>
      <vt:lpstr>ABOUT US</vt:lpstr>
      <vt:lpstr>ABOUT US</vt:lpstr>
      <vt:lpstr>AREAS OF OUR SERVICES</vt:lpstr>
      <vt:lpstr>ОБЛАСТИ НАШИХ УСЛУГ</vt:lpstr>
      <vt:lpstr>OUR CLIENTS / НАШИ КЛИЕНТЫ</vt:lpstr>
      <vt:lpstr>JOIN THE PROJECT                         ПРИСОЕДИНЯЙТЕСЬ К ПРОЕКТУ</vt:lpstr>
      <vt:lpstr>Contact information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prezentācija</dc:title>
  <dc:creator>Andris Veliks</dc:creator>
  <cp:lastModifiedBy>Andris Veliks</cp:lastModifiedBy>
  <cp:revision>59</cp:revision>
  <dcterms:created xsi:type="dcterms:W3CDTF">2021-03-14T19:22:33Z</dcterms:created>
  <dcterms:modified xsi:type="dcterms:W3CDTF">2022-06-10T14:35:30Z</dcterms:modified>
</cp:coreProperties>
</file>